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3"/>
  </p:notesMasterIdLst>
  <p:sldIdLst>
    <p:sldId id="256" r:id="rId2"/>
    <p:sldId id="463" r:id="rId3"/>
    <p:sldId id="518" r:id="rId4"/>
    <p:sldId id="522" r:id="rId5"/>
    <p:sldId id="519" r:id="rId6"/>
    <p:sldId id="520" r:id="rId7"/>
    <p:sldId id="521" r:id="rId8"/>
    <p:sldId id="508" r:id="rId9"/>
    <p:sldId id="509" r:id="rId10"/>
    <p:sldId id="510" r:id="rId11"/>
    <p:sldId id="511" r:id="rId12"/>
    <p:sldId id="512" r:id="rId13"/>
    <p:sldId id="513" r:id="rId14"/>
    <p:sldId id="514" r:id="rId15"/>
    <p:sldId id="515" r:id="rId16"/>
    <p:sldId id="477" r:id="rId17"/>
    <p:sldId id="399" r:id="rId18"/>
    <p:sldId id="409" r:id="rId19"/>
    <p:sldId id="481" r:id="rId20"/>
    <p:sldId id="482" r:id="rId21"/>
    <p:sldId id="5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4465" autoAdjust="0"/>
  </p:normalViewPr>
  <p:slideViewPr>
    <p:cSldViewPr snapToGrid="0">
      <p:cViewPr varScale="1">
        <p:scale>
          <a:sx n="70" d="100"/>
          <a:sy n="70" d="100"/>
        </p:scale>
        <p:origin x="110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2.png"/><Relationship Id="rId4" Type="http://schemas.openxmlformats.org/officeDocument/2006/relationships/image" Target="../media/image13.tiff"/><Relationship Id="rId9" Type="http://schemas.openxmlformats.org/officeDocument/2006/relationships/hyperlink" Target="https://anubhavtraining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19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ui5.hana.ondemand.com/1.34.9/docs/guide/831039835e7c4da3a8a0b49567573afe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soyuztechnologies/Nvidia_Ui5_Fiori_Feb1/blob/master/Day%207/Resource%20Model/webapp/i18n/i18n_hi.properties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7/Resource%20Model/webapp/i18n/i18n.properties" TargetMode="External"/><Relationship Id="rId5" Type="http://schemas.openxmlformats.org/officeDocument/2006/relationships/hyperlink" Target="https://github.com/soyuztechnologies/Nvidia_Ui5_Fiori_Feb1/blob/master/Day%207/Resource%20Model/webapp/controller/MyView.controller.js" TargetMode="External"/><Relationship Id="rId4" Type="http://schemas.openxmlformats.org/officeDocument/2006/relationships/hyperlink" Target="https://github.com/soyuztechnologies/Nvidia_Ui5_Fiori_Feb1/blob/master/Day%207/Resource%20Model/webapp/view/MyView.view.x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oyuztechnologies/Nvidia_Ui5_Fiori_Feb1/blob/master/Day%207/Formatters/webapp/util/lifeSaver.js" TargetMode="External"/><Relationship Id="rId5" Type="http://schemas.openxmlformats.org/officeDocument/2006/relationships/hyperlink" Target="https://github.com/soyuztechnologies/Nvidia_Ui5_Fiori_Feb1/blob/master/Day%207/Formatters/webapp/controller/MyView.controller.js" TargetMode="External"/><Relationship Id="rId4" Type="http://schemas.openxmlformats.org/officeDocument/2006/relationships/hyperlink" Target="https://github.com/soyuztechnologies/Nvidia_Ui5_Fiori_Feb1/blob/master/Day%207/Formatters/webapp/view/MyView.view.x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8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1837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66481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4209396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4682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936589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5395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8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20B393-B059-4008-BE9A-31AEBF78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What is Fiori?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Resource Model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build software for international audience, we cannot just hardcode every screen element in English, if it requires multi-lingual support, we need to add resource model.</a:t>
            </a:r>
          </a:p>
          <a:p>
            <a:pPr algn="just"/>
            <a:r>
              <a:rPr lang="en-US" dirty="0"/>
              <a:t>i18n </a:t>
            </a:r>
            <a:r>
              <a:rPr lang="en-US" dirty="0">
                <a:sym typeface="Wingdings" panose="05000000000000000000" pitchFamily="2" charset="2"/>
              </a:rPr>
              <a:t> Internationalization</a:t>
            </a:r>
          </a:p>
          <a:p>
            <a:pPr algn="just"/>
            <a:r>
              <a:rPr lang="en-US" dirty="0"/>
              <a:t>There are 2 job roles in the process: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id="{3AAEFAD0-4A89-492B-B0A9-975D4BB60BAA}"/>
              </a:ext>
            </a:extLst>
          </p:cNvPr>
          <p:cNvSpPr/>
          <p:nvPr/>
        </p:nvSpPr>
        <p:spPr>
          <a:xfrm>
            <a:off x="2908885" y="2133613"/>
            <a:ext cx="1022431" cy="86409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9294447D-FFD7-4C0E-94E6-77B1206DEE54}"/>
              </a:ext>
            </a:extLst>
          </p:cNvPr>
          <p:cNvSpPr/>
          <p:nvPr/>
        </p:nvSpPr>
        <p:spPr>
          <a:xfrm>
            <a:off x="8237477" y="2131097"/>
            <a:ext cx="1022431" cy="864096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17B7AFC-E7CC-4290-B6AB-4A43FCFA47E4}"/>
              </a:ext>
            </a:extLst>
          </p:cNvPr>
          <p:cNvSpPr txBox="1"/>
          <p:nvPr/>
        </p:nvSpPr>
        <p:spPr>
          <a:xfrm>
            <a:off x="424351" y="2401607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UI5 Consultant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D4C4BB6-61DF-4491-94E8-A9D5DFDD9EC6}"/>
              </a:ext>
            </a:extLst>
          </p:cNvPr>
          <p:cNvSpPr txBox="1"/>
          <p:nvPr/>
        </p:nvSpPr>
        <p:spPr>
          <a:xfrm>
            <a:off x="9391385" y="2166712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Language Expert KM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7A65C4-6EC0-466C-AE51-704D564C3306}"/>
              </a:ext>
            </a:extLst>
          </p:cNvPr>
          <p:cNvSpPr/>
          <p:nvPr/>
        </p:nvSpPr>
        <p:spPr>
          <a:xfrm>
            <a:off x="1259860" y="3703043"/>
            <a:ext cx="432048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Implement the model to provide support for internationalization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62D65-3A12-4CA0-A625-133455A42F79}"/>
              </a:ext>
            </a:extLst>
          </p:cNvPr>
          <p:cNvSpPr/>
          <p:nvPr/>
        </p:nvSpPr>
        <p:spPr>
          <a:xfrm>
            <a:off x="6653301" y="3700757"/>
            <a:ext cx="432048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Translate the texts to provide support in multiple languages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FD52B493-5CBA-4137-97AE-063AC4739D73}"/>
              </a:ext>
            </a:extLst>
          </p:cNvPr>
          <p:cNvSpPr/>
          <p:nvPr/>
        </p:nvSpPr>
        <p:spPr>
          <a:xfrm>
            <a:off x="1259859" y="4830846"/>
            <a:ext cx="4320479" cy="158417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I18n.properties</a:t>
            </a:r>
          </a:p>
          <a:p>
            <a:pPr algn="ctr"/>
            <a:r>
              <a:rPr lang="en-US" dirty="0"/>
              <a:t>TEXTS</a:t>
            </a:r>
          </a:p>
        </p:txBody>
      </p:sp>
      <p:sp>
        <p:nvSpPr>
          <p:cNvPr id="15" name="Flowchart: Multidocument 14">
            <a:extLst>
              <a:ext uri="{FF2B5EF4-FFF2-40B4-BE49-F238E27FC236}">
                <a16:creationId xmlns:a16="http://schemas.microsoft.com/office/drawing/2014/main" id="{EC8F7706-FDA4-40D2-9625-1F5ECCED6010}"/>
              </a:ext>
            </a:extLst>
          </p:cNvPr>
          <p:cNvSpPr/>
          <p:nvPr/>
        </p:nvSpPr>
        <p:spPr>
          <a:xfrm>
            <a:off x="7733421" y="5013933"/>
            <a:ext cx="1872208" cy="122413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Language specific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84CE19-2DC2-420A-B7A0-44F75A856B1A}"/>
              </a:ext>
            </a:extLst>
          </p:cNvPr>
          <p:cNvSpPr/>
          <p:nvPr/>
        </p:nvSpPr>
        <p:spPr>
          <a:xfrm>
            <a:off x="7164946" y="3236576"/>
            <a:ext cx="300915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?sap-</a:t>
            </a:r>
            <a:r>
              <a:rPr lang="en-US" dirty="0" err="1"/>
              <a:t>ui</a:t>
            </a:r>
            <a:r>
              <a:rPr lang="en-US" dirty="0"/>
              <a:t>-language=hi</a:t>
            </a:r>
          </a:p>
        </p:txBody>
      </p:sp>
    </p:spTree>
    <p:extLst>
      <p:ext uri="{BB962C8B-B14F-4D97-AF65-F5344CB8AC3E}">
        <p14:creationId xmlns:p14="http://schemas.microsoft.com/office/powerpoint/2010/main" val="49369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Steps to Create a Resource Model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dirty="0"/>
              <a:t>Create resource bundle which includes label field </a:t>
            </a:r>
          </a:p>
          <a:p>
            <a:pPr marL="457200" indent="-457200" algn="just">
              <a:buAutoNum type="arabicPeriod"/>
            </a:pPr>
            <a:r>
              <a:rPr lang="en-US" dirty="0"/>
              <a:t>The name of the file must be i18n.properties for default labels</a:t>
            </a:r>
          </a:p>
          <a:p>
            <a:pPr marL="457200" indent="-457200" algn="just">
              <a:buAutoNum type="arabicPeriod"/>
            </a:pPr>
            <a:r>
              <a:rPr lang="en-US" dirty="0"/>
              <a:t>And i18n_langcode.properties for different languages</a:t>
            </a:r>
          </a:p>
          <a:p>
            <a:pPr marL="457200" indent="-457200" algn="just">
              <a:buAutoNum type="arabicPeriod"/>
            </a:pPr>
            <a:r>
              <a:rPr lang="en-US" dirty="0"/>
              <a:t>Set The model</a:t>
            </a:r>
          </a:p>
          <a:p>
            <a:pPr marL="457200" indent="-457200" algn="just">
              <a:buAutoNum type="arabicPeriod"/>
            </a:pPr>
            <a:r>
              <a:rPr lang="en-US" dirty="0"/>
              <a:t>For more information about i18n you check the link</a:t>
            </a:r>
          </a:p>
          <a:p>
            <a:pPr lvl="1" algn="just"/>
            <a:r>
              <a:rPr lang="en-US" dirty="0">
                <a:hlinkClick r:id="rId3"/>
              </a:rPr>
              <a:t>https://openui5.hana.ondemand.com/1.34.9/docs/guide/831039835e7c4da3a8a0b49567573afe.html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We can change the language of the app by adding </a:t>
            </a:r>
            <a:r>
              <a:rPr lang="en-US" b="1" dirty="0"/>
              <a:t>?sap-language=language_code </a:t>
            </a:r>
            <a:r>
              <a:rPr lang="en-US" dirty="0"/>
              <a:t>at the end of the URL of the app. Example for Hindi we will write </a:t>
            </a:r>
            <a:r>
              <a:rPr lang="en-US" b="1" dirty="0"/>
              <a:t>?sap-language=hi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E10C32A-9E38-42A6-9580-E33B504FF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34" y="3428999"/>
            <a:ext cx="7982201" cy="277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5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5CA5FAF-6DF3-4CBB-BAAC-7EB2207F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12" y="1998980"/>
            <a:ext cx="59626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Resource Model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/>
              <a:t>In this exercise we will see how the language of an app is changed using the i18n file.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We have to create a folder ‘</a:t>
            </a:r>
            <a:r>
              <a:rPr lang="en-US" b="1" dirty="0"/>
              <a:t>i18n’</a:t>
            </a:r>
            <a:r>
              <a:rPr lang="en-US" dirty="0"/>
              <a:t> in webapps folder and in the folder, we have to add files named ‘</a:t>
            </a:r>
            <a:r>
              <a:rPr lang="en-US" b="1" dirty="0"/>
              <a:t>i18n.properties’ </a:t>
            </a:r>
            <a:r>
              <a:rPr lang="en-US" dirty="0"/>
              <a:t>and one another file named according to the language we want. For example:- for Hindi language the file is named as ‘</a:t>
            </a:r>
            <a:r>
              <a:rPr lang="en-US" b="1" dirty="0"/>
              <a:t>i18n_hi.properties.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/>
              <a:t>Along with that we will add a delete button on top of the table to delete the record of an employee from the model.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/>
              <a:t>Exercise Code:-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4"/>
              </a:rPr>
              <a:t>MyView.view.xml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5"/>
              </a:rPr>
              <a:t>MyView.controller.js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6"/>
              </a:rPr>
              <a:t>i18n.properties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>
                <a:hlinkClick r:id="rId7"/>
              </a:rPr>
              <a:t>i18n_hi.properties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7827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Formatter in SAP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b="1" i="0" dirty="0">
                <a:effectLst/>
              </a:rPr>
              <a:t>Formatters</a:t>
            </a:r>
            <a:r>
              <a:rPr lang="en-US" b="0" i="0" dirty="0">
                <a:effectLst/>
              </a:rPr>
              <a:t> are used to define the formatting of data on the UI while data types work in both directions: they format the data on the UI and parse and validate user input that is entered.</a:t>
            </a:r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b="1" dirty="0"/>
              <a:t>Formatter</a:t>
            </a:r>
            <a:r>
              <a:rPr lang="en-US" dirty="0"/>
              <a:t> is a function; This function gets called JUST Before the binding takes place with the view.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Formatter file is placed in a folder in webapp folder, and the file can be named anything with the </a:t>
            </a:r>
            <a:r>
              <a:rPr lang="en-US" b="1" dirty="0"/>
              <a:t>.</a:t>
            </a:r>
            <a:r>
              <a:rPr lang="en-US" b="1" dirty="0" err="1"/>
              <a:t>js</a:t>
            </a:r>
            <a:r>
              <a:rPr lang="en-US" b="1" dirty="0"/>
              <a:t> </a:t>
            </a:r>
            <a:r>
              <a:rPr lang="en-US" dirty="0"/>
              <a:t>extension.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3B1974-33E7-42DA-AF6D-5285B3E6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72" y="3265609"/>
            <a:ext cx="6931255" cy="279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ED8E1-2388-456A-98B3-BC6B706C8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61" y="2321324"/>
            <a:ext cx="3543399" cy="359096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AF4D2-35CC-4BEC-84B8-A85490BCA832}"/>
              </a:ext>
            </a:extLst>
          </p:cNvPr>
          <p:cNvCxnSpPr/>
          <p:nvPr/>
        </p:nvCxnSpPr>
        <p:spPr>
          <a:xfrm flipV="1">
            <a:off x="2204720" y="3265609"/>
            <a:ext cx="914400" cy="106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25B434-D767-4882-957F-B175821D85BE}"/>
              </a:ext>
            </a:extLst>
          </p:cNvPr>
          <p:cNvSpPr txBox="1"/>
          <p:nvPr/>
        </p:nvSpPr>
        <p:spPr>
          <a:xfrm>
            <a:off x="2936240" y="2844800"/>
            <a:ext cx="1463040" cy="36933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Formatter</a:t>
            </a:r>
          </a:p>
        </p:txBody>
      </p:sp>
    </p:spTree>
    <p:extLst>
      <p:ext uri="{BB962C8B-B14F-4D97-AF65-F5344CB8AC3E}">
        <p14:creationId xmlns:p14="http://schemas.microsoft.com/office/powerpoint/2010/main" val="264730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8980EE44-6D00-443E-A626-D1BF7095F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87" y="1610802"/>
            <a:ext cx="5214449" cy="43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Exercise: Formatter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dirty="0"/>
              <a:t>In this exercise we are going to currency code in the table.</a:t>
            </a:r>
          </a:p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dirty="0"/>
              <a:t>We will convert the currency code into its corresponding currency symbol.</a:t>
            </a:r>
          </a:p>
          <a:p>
            <a:pPr marL="285750" indent="-285750">
              <a:buFont typeface="Calibri" panose="020F0502020204030204" pitchFamily="34" charset="0"/>
              <a:buChar char="⁻"/>
            </a:pPr>
            <a:r>
              <a:rPr lang="en-US" dirty="0"/>
              <a:t>We will achieve this by using a formatter function.</a:t>
            </a:r>
          </a:p>
          <a:p>
            <a:pPr marL="285750" indent="-285750">
              <a:buFont typeface="Calibri" panose="020F0502020204030204" pitchFamily="34" charset="0"/>
              <a:buChar char="⁻"/>
            </a:pPr>
            <a:endParaRPr lang="en-US" dirty="0"/>
          </a:p>
          <a:p>
            <a:r>
              <a:rPr lang="en-US" dirty="0"/>
              <a:t>Exercise Code:-</a:t>
            </a:r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MyView.view.xml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MyView.controller.js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lifeSaver.js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72916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86489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837944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22680</TotalTime>
  <Words>644</Words>
  <Application>Microsoft Office PowerPoint</Application>
  <PresentationFormat>Widescreen</PresentationFormat>
  <Paragraphs>110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cvedi@soyuztechnologies.com</cp:lastModifiedBy>
  <cp:revision>735</cp:revision>
  <dcterms:created xsi:type="dcterms:W3CDTF">2016-07-10T03:33:26Z</dcterms:created>
  <dcterms:modified xsi:type="dcterms:W3CDTF">2022-02-28T15:40:28Z</dcterms:modified>
</cp:coreProperties>
</file>